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150"/>
    <p:restoredTop sz="94658"/>
  </p:normalViewPr>
  <p:slideViewPr>
    <p:cSldViewPr snapToGrid="0">
      <p:cViewPr varScale="1">
        <p:scale>
          <a:sx n="120" d="100"/>
          <a:sy n="120" d="100"/>
        </p:scale>
        <p:origin x="1272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602C79-76AE-AC45-BCD4-F9CDFF2E2ADB}" type="datetimeFigureOut">
              <a:rPr kumimoji="1" lang="zh-TW" altLang="en-US" smtClean="0"/>
              <a:t>2026/6/17</a:t>
            </a:fld>
            <a:endParaRPr kumimoji="1"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D59912-53DF-7241-801E-00A339AFF53B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0705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D59912-53DF-7241-801E-00A339AFF53B}" type="slidenum">
              <a:rPr kumimoji="1" lang="zh-TW" altLang="en-US" smtClean="0"/>
              <a:t>4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0220207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7D14D989-75B5-3DC8-F8BA-249A274E26D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490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3EBF2045-A74A-5A6F-D81D-7362721B648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7406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47055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BCBBA5F1-DF8B-34EE-A778-BBF93538EDA9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938643" y="5679783"/>
            <a:ext cx="3262656" cy="72287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1600" b="0" i="0">
                <a:latin typeface="PingFang TC" panose="020B0400000000000000" pitchFamily="34" charset="-120"/>
                <a:ea typeface="PingFang TC" panose="020B0400000000000000" pitchFamily="34" charset="-12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dirty="0"/>
              <a:t>報獎項目文字內容請放這裏</a:t>
            </a:r>
          </a:p>
          <a:p>
            <a:pPr lvl="0"/>
            <a:r>
              <a:rPr lang="zh-TW" altLang="en-US" dirty="0"/>
              <a:t>文字內容請放這</a:t>
            </a:r>
            <a:endParaRPr lang="en-US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9BEF8F9-16B3-73E2-66F3-677913F0F4FB}"/>
              </a:ext>
            </a:extLst>
          </p:cNvPr>
          <p:cNvSpPr>
            <a:spLocks noGrp="1"/>
          </p:cNvSpPr>
          <p:nvPr>
            <p:ph type="body" sz="half" idx="10" hasCustomPrompt="1"/>
          </p:nvPr>
        </p:nvSpPr>
        <p:spPr>
          <a:xfrm>
            <a:off x="4744524" y="5679783"/>
            <a:ext cx="3262656" cy="72287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1600" b="0" i="0">
                <a:latin typeface="PingFang TC" panose="020B0400000000000000" pitchFamily="34" charset="-120"/>
                <a:ea typeface="PingFang TC" panose="020B0400000000000000" pitchFamily="34" charset="-12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dirty="0"/>
              <a:t>作品名稱文字內容請放這裏</a:t>
            </a:r>
          </a:p>
          <a:p>
            <a:pPr lvl="0"/>
            <a:r>
              <a:rPr lang="zh-TW" altLang="en-US" dirty="0"/>
              <a:t>文字內容請放這</a:t>
            </a:r>
            <a:endParaRPr lang="en-US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493D4920-988B-54BD-1582-C9F1F033C832}"/>
              </a:ext>
            </a:extLst>
          </p:cNvPr>
          <p:cNvSpPr>
            <a:spLocks noGrp="1"/>
          </p:cNvSpPr>
          <p:nvPr>
            <p:ph type="body" sz="half" idx="11" hasCustomPrompt="1"/>
          </p:nvPr>
        </p:nvSpPr>
        <p:spPr>
          <a:xfrm>
            <a:off x="8463907" y="5679783"/>
            <a:ext cx="3262656" cy="72287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1600" b="0" i="0">
                <a:latin typeface="PingFang TC" panose="020B0400000000000000" pitchFamily="34" charset="-120"/>
                <a:ea typeface="PingFang TC" panose="020B0400000000000000" pitchFamily="34" charset="-12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dirty="0"/>
              <a:t>公司名稱文字內容請放這裏</a:t>
            </a:r>
          </a:p>
          <a:p>
            <a:pPr lvl="0"/>
            <a:r>
              <a:rPr lang="zh-TW" altLang="en-US" dirty="0"/>
              <a:t>等同屆時授獎代表公司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2481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3506CEB7-FB47-5056-3954-F9D3AD44F8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6003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70834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 descr="一張含有 螢幕擷取畫面, 字型, 黑色, 文字 的圖片&#10;&#10;自動產生的描述">
            <a:extLst>
              <a:ext uri="{FF2B5EF4-FFF2-40B4-BE49-F238E27FC236}">
                <a16:creationId xmlns:a16="http://schemas.microsoft.com/office/drawing/2014/main" id="{71536A0A-DEB6-42F1-D650-C72FE27F7D8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083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 descr="一張含有 螢幕擷取畫面, 設計, 極簡主義者 的圖片&#10;&#10;自動產生的描述">
            <a:extLst>
              <a:ext uri="{FF2B5EF4-FFF2-40B4-BE49-F238E27FC236}">
                <a16:creationId xmlns:a16="http://schemas.microsoft.com/office/drawing/2014/main" id="{C34748DB-7DD5-648E-642A-E280392D36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489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6DB3402-C9A4-65FC-B995-DE6ACEC40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TW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2A4C55-6CD7-D58A-8990-6FD579F869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W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1D6D20-3C52-08E0-DCC1-9E4BCE10EA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D17384-DB4E-B04A-B5F1-F498B95761DE}" type="datetimeFigureOut">
              <a:rPr lang="en-TW" smtClean="0"/>
              <a:t>6/17/26</a:t>
            </a:fld>
            <a:endParaRPr lang="en-TW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3E6F60-9F73-43F4-1F3D-5F201313D9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TW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6E4AEC-0CF3-F2A7-C1D5-B0F3ABB7CA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260012-B5F9-4145-A894-653CBB9A4AA3}" type="slidenum">
              <a:rPr lang="en-TW" smtClean="0"/>
              <a:t>‹#›</a:t>
            </a:fld>
            <a:endParaRPr lang="en-TW"/>
          </a:p>
        </p:txBody>
      </p:sp>
    </p:spTree>
    <p:extLst>
      <p:ext uri="{BB962C8B-B14F-4D97-AF65-F5344CB8AC3E}">
        <p14:creationId xmlns:p14="http://schemas.microsoft.com/office/powerpoint/2010/main" val="948349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53" r:id="rId5"/>
    <p:sldLayoutId id="2147483660" r:id="rId6"/>
    <p:sldLayoutId id="2147483652" r:id="rId7"/>
    <p:sldLayoutId id="2147483655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25251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9740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01542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62196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08BB2A5-150E-B644-AF45-3D5B951ACBDE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TW" altLang="en-US" dirty="0"/>
              <a:t>報獎項目文字內容請放這裏</a:t>
            </a:r>
          </a:p>
          <a:p>
            <a:r>
              <a:rPr lang="en-US" altLang="zh-TW" dirty="0"/>
              <a:t>ex : </a:t>
            </a:r>
            <a:r>
              <a:rPr lang="zh-TW" altLang="en-US" dirty="0"/>
              <a:t>最佳廣告成效獎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2BFEE6B-3F33-3CF5-FC23-D3C15AB864DE}"/>
              </a:ext>
            </a:extLst>
          </p:cNvPr>
          <p:cNvSpPr>
            <a:spLocks noGrp="1"/>
          </p:cNvSpPr>
          <p:nvPr>
            <p:ph type="body" sz="half" idx="10"/>
          </p:nvPr>
        </p:nvSpPr>
        <p:spPr/>
        <p:txBody>
          <a:bodyPr/>
          <a:lstStyle/>
          <a:p>
            <a:r>
              <a:rPr lang="zh-TW" altLang="en-US" dirty="0"/>
              <a:t>作品名稱文字內容請放這裏</a:t>
            </a:r>
          </a:p>
          <a:p>
            <a:r>
              <a:rPr lang="zh-TW" altLang="en-US" dirty="0"/>
              <a:t>請填寫完整名稱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5B6036B4-EA4A-DF1B-124C-5F32268B894D}"/>
              </a:ext>
            </a:extLst>
          </p:cNvPr>
          <p:cNvSpPr>
            <a:spLocks noGrp="1"/>
          </p:cNvSpPr>
          <p:nvPr>
            <p:ph type="body" sz="half" idx="11"/>
          </p:nvPr>
        </p:nvSpPr>
        <p:spPr/>
        <p:txBody>
          <a:bodyPr/>
          <a:lstStyle/>
          <a:p>
            <a:r>
              <a:rPr lang="zh-TW" altLang="en-US" dirty="0"/>
              <a:t>公司名稱文字內容請放這裏</a:t>
            </a:r>
          </a:p>
          <a:p>
            <a:r>
              <a:rPr lang="zh-TW" altLang="en-US" dirty="0"/>
              <a:t>等同屆時授獎代表公司</a:t>
            </a:r>
          </a:p>
        </p:txBody>
      </p:sp>
    </p:spTree>
    <p:extLst>
      <p:ext uri="{BB962C8B-B14F-4D97-AF65-F5344CB8AC3E}">
        <p14:creationId xmlns:p14="http://schemas.microsoft.com/office/powerpoint/2010/main" val="15434649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>
            <a:extLst>
              <a:ext uri="{FF2B5EF4-FFF2-40B4-BE49-F238E27FC236}">
                <a16:creationId xmlns:a16="http://schemas.microsoft.com/office/drawing/2014/main" id="{E990E5AC-C041-3D3E-515C-7A3C8688F95E}"/>
              </a:ext>
            </a:extLst>
          </p:cNvPr>
          <p:cNvSpPr txBox="1"/>
          <p:nvPr/>
        </p:nvSpPr>
        <p:spPr>
          <a:xfrm>
            <a:off x="838199" y="68940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W" altLang="zh-TW" sz="2400" b="1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基本資料</a:t>
            </a:r>
            <a:endParaRPr kumimoji="1" lang="zh-TW" altLang="en-US" sz="2400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BAE9853D-DF5A-9CEC-5433-5E41E4998DBB}"/>
              </a:ext>
            </a:extLst>
          </p:cNvPr>
          <p:cNvSpPr txBox="1"/>
          <p:nvPr/>
        </p:nvSpPr>
        <p:spPr>
          <a:xfrm>
            <a:off x="838199" y="1742320"/>
            <a:ext cx="10515601" cy="3373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作品名稱：</a:t>
            </a:r>
            <a:br>
              <a:rPr kumimoji="1"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endParaRPr kumimoji="1"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客戶名稱：</a:t>
            </a:r>
            <a:br>
              <a:rPr kumimoji="1"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endParaRPr kumimoji="1"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參賽類別與獎項：</a:t>
            </a:r>
            <a:br>
              <a:rPr kumimoji="1"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endParaRPr kumimoji="1"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執行時間：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kumimoji="1" lang="zh-TW" altLang="en-US" dirty="0"/>
          </a:p>
        </p:txBody>
      </p:sp>
      <p:cxnSp>
        <p:nvCxnSpPr>
          <p:cNvPr id="8" name="直線接點 7">
            <a:extLst>
              <a:ext uri="{FF2B5EF4-FFF2-40B4-BE49-F238E27FC236}">
                <a16:creationId xmlns:a16="http://schemas.microsoft.com/office/drawing/2014/main" id="{419E449B-7B36-1489-C1D6-6B4E20131527}"/>
              </a:ext>
            </a:extLst>
          </p:cNvPr>
          <p:cNvCxnSpPr>
            <a:cxnSpLocks/>
          </p:cNvCxnSpPr>
          <p:nvPr/>
        </p:nvCxnSpPr>
        <p:spPr>
          <a:xfrm>
            <a:off x="838199" y="1348154"/>
            <a:ext cx="10515601" cy="0"/>
          </a:xfrm>
          <a:prstGeom prst="line">
            <a:avLst/>
          </a:prstGeom>
          <a:ln w="12700">
            <a:solidFill>
              <a:schemeClr val="bg1">
                <a:lumMod val="65000"/>
                <a:alpha val="9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72686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字方塊 6">
            <a:extLst>
              <a:ext uri="{FF2B5EF4-FFF2-40B4-BE49-F238E27FC236}">
                <a16:creationId xmlns:a16="http://schemas.microsoft.com/office/drawing/2014/main" id="{BAE9853D-DF5A-9CEC-5433-5E41E4998DBB}"/>
              </a:ext>
            </a:extLst>
          </p:cNvPr>
          <p:cNvSpPr txBox="1"/>
          <p:nvPr/>
        </p:nvSpPr>
        <p:spPr>
          <a:xfrm>
            <a:off x="838199" y="1742320"/>
            <a:ext cx="10515601" cy="3373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請詳述參賽作品的發生背景、問題點，與客戶需求：</a:t>
            </a:r>
            <a:endParaRPr kumimoji="1" lang="en-US" altLang="zh-TW" sz="18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</a:pPr>
            <a:br>
              <a:rPr kumimoji="1" lang="en-US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endParaRPr kumimoji="1" lang="en-US" altLang="zh-TW" sz="18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請詳述參賽作品所要解決的問題與要達成的目標：</a:t>
            </a:r>
            <a:br>
              <a:rPr kumimoji="1" lang="en-US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br>
              <a:rPr kumimoji="1" lang="en-US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endParaRPr kumimoji="1" lang="en-US" altLang="zh-TW" sz="18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請詳述參賽</a:t>
            </a:r>
            <a:r>
              <a:rPr kumimoji="1"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作品的核心創意說明：</a:t>
            </a:r>
            <a:endParaRPr kumimoji="1" lang="zh-TW" altLang="en-US" sz="18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kumimoji="1" lang="zh-TW" altLang="en-US" dirty="0"/>
          </a:p>
        </p:txBody>
      </p:sp>
      <p:cxnSp>
        <p:nvCxnSpPr>
          <p:cNvPr id="8" name="直線接點 7">
            <a:extLst>
              <a:ext uri="{FF2B5EF4-FFF2-40B4-BE49-F238E27FC236}">
                <a16:creationId xmlns:a16="http://schemas.microsoft.com/office/drawing/2014/main" id="{419E449B-7B36-1489-C1D6-6B4E20131527}"/>
              </a:ext>
            </a:extLst>
          </p:cNvPr>
          <p:cNvCxnSpPr>
            <a:cxnSpLocks/>
          </p:cNvCxnSpPr>
          <p:nvPr/>
        </p:nvCxnSpPr>
        <p:spPr>
          <a:xfrm>
            <a:off x="838199" y="1348154"/>
            <a:ext cx="10515601" cy="0"/>
          </a:xfrm>
          <a:prstGeom prst="line">
            <a:avLst/>
          </a:prstGeom>
          <a:ln w="12700">
            <a:solidFill>
              <a:schemeClr val="bg1">
                <a:lumMod val="65000"/>
                <a:alpha val="9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字方塊 1">
            <a:extLst>
              <a:ext uri="{FF2B5EF4-FFF2-40B4-BE49-F238E27FC236}">
                <a16:creationId xmlns:a16="http://schemas.microsoft.com/office/drawing/2014/main" id="{5010AA80-65B7-8CF4-1692-77FF9028821C}"/>
              </a:ext>
            </a:extLst>
          </p:cNvPr>
          <p:cNvSpPr txBox="1"/>
          <p:nvPr/>
        </p:nvSpPr>
        <p:spPr>
          <a:xfrm>
            <a:off x="838199" y="68940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4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作品介紹</a:t>
            </a:r>
            <a:endParaRPr kumimoji="1" lang="zh-TW" altLang="en-US" sz="2400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9504949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字方塊 6">
            <a:extLst>
              <a:ext uri="{FF2B5EF4-FFF2-40B4-BE49-F238E27FC236}">
                <a16:creationId xmlns:a16="http://schemas.microsoft.com/office/drawing/2014/main" id="{BAE9853D-DF5A-9CEC-5433-5E41E4998DBB}"/>
              </a:ext>
            </a:extLst>
          </p:cNvPr>
          <p:cNvSpPr txBox="1"/>
          <p:nvPr/>
        </p:nvSpPr>
        <p:spPr>
          <a:xfrm>
            <a:off x="838199" y="1742320"/>
            <a:ext cx="10515601" cy="3373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說明為達成目標所擬定的策略？</a:t>
            </a:r>
            <a:br>
              <a:rPr kumimoji="1" lang="en-US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br>
              <a:rPr kumimoji="1" lang="en-US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endParaRPr kumimoji="1" lang="en-US" altLang="zh-TW" sz="18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解決方案與執行手段為何？可有階段性目標與執行？</a:t>
            </a:r>
            <a:br>
              <a:rPr kumimoji="1" lang="en-US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br>
              <a:rPr kumimoji="1" lang="en-US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endParaRPr kumimoji="1" lang="en-US" altLang="zh-TW" sz="18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參考的審核標準為何？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kumimoji="1" lang="zh-TW" altLang="en-US" dirty="0"/>
          </a:p>
        </p:txBody>
      </p:sp>
      <p:cxnSp>
        <p:nvCxnSpPr>
          <p:cNvPr id="8" name="直線接點 7">
            <a:extLst>
              <a:ext uri="{FF2B5EF4-FFF2-40B4-BE49-F238E27FC236}">
                <a16:creationId xmlns:a16="http://schemas.microsoft.com/office/drawing/2014/main" id="{419E449B-7B36-1489-C1D6-6B4E20131527}"/>
              </a:ext>
            </a:extLst>
          </p:cNvPr>
          <p:cNvCxnSpPr>
            <a:cxnSpLocks/>
          </p:cNvCxnSpPr>
          <p:nvPr/>
        </p:nvCxnSpPr>
        <p:spPr>
          <a:xfrm>
            <a:off x="838199" y="1348154"/>
            <a:ext cx="10515601" cy="0"/>
          </a:xfrm>
          <a:prstGeom prst="line">
            <a:avLst/>
          </a:prstGeom>
          <a:ln w="12700">
            <a:solidFill>
              <a:schemeClr val="bg1">
                <a:lumMod val="65000"/>
                <a:alpha val="9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字方塊 1">
            <a:extLst>
              <a:ext uri="{FF2B5EF4-FFF2-40B4-BE49-F238E27FC236}">
                <a16:creationId xmlns:a16="http://schemas.microsoft.com/office/drawing/2014/main" id="{6060C13B-3C42-B867-D267-771D636516FD}"/>
              </a:ext>
            </a:extLst>
          </p:cNvPr>
          <p:cNvSpPr txBox="1"/>
          <p:nvPr/>
        </p:nvSpPr>
        <p:spPr>
          <a:xfrm>
            <a:off x="838199" y="68940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4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作品策略</a:t>
            </a:r>
            <a:endParaRPr kumimoji="1" lang="zh-TW" altLang="en-US" sz="2400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32472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字方塊 6">
            <a:extLst>
              <a:ext uri="{FF2B5EF4-FFF2-40B4-BE49-F238E27FC236}">
                <a16:creationId xmlns:a16="http://schemas.microsoft.com/office/drawing/2014/main" id="{BAE9853D-DF5A-9CEC-5433-5E41E4998DBB}"/>
              </a:ext>
            </a:extLst>
          </p:cNvPr>
          <p:cNvSpPr txBox="1"/>
          <p:nvPr/>
        </p:nvSpPr>
        <p:spPr>
          <a:xfrm>
            <a:off x="838199" y="1742320"/>
            <a:ext cx="10515601" cy="463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請詳細描述作品執行各階段過程</a:t>
            </a:r>
            <a:endParaRPr kumimoji="1" lang="zh-TW" altLang="en-US" dirty="0"/>
          </a:p>
        </p:txBody>
      </p:sp>
      <p:cxnSp>
        <p:nvCxnSpPr>
          <p:cNvPr id="8" name="直線接點 7">
            <a:extLst>
              <a:ext uri="{FF2B5EF4-FFF2-40B4-BE49-F238E27FC236}">
                <a16:creationId xmlns:a16="http://schemas.microsoft.com/office/drawing/2014/main" id="{419E449B-7B36-1489-C1D6-6B4E20131527}"/>
              </a:ext>
            </a:extLst>
          </p:cNvPr>
          <p:cNvCxnSpPr>
            <a:cxnSpLocks/>
          </p:cNvCxnSpPr>
          <p:nvPr/>
        </p:nvCxnSpPr>
        <p:spPr>
          <a:xfrm>
            <a:off x="838199" y="1348154"/>
            <a:ext cx="10515601" cy="0"/>
          </a:xfrm>
          <a:prstGeom prst="line">
            <a:avLst/>
          </a:prstGeom>
          <a:ln w="12700">
            <a:solidFill>
              <a:schemeClr val="bg1">
                <a:lumMod val="65000"/>
                <a:alpha val="9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字方塊 1">
            <a:extLst>
              <a:ext uri="{FF2B5EF4-FFF2-40B4-BE49-F238E27FC236}">
                <a16:creationId xmlns:a16="http://schemas.microsoft.com/office/drawing/2014/main" id="{C0A974F6-2502-7D7E-4DAC-88C0570BC08F}"/>
              </a:ext>
            </a:extLst>
          </p:cNvPr>
          <p:cNvSpPr txBox="1"/>
          <p:nvPr/>
        </p:nvSpPr>
        <p:spPr>
          <a:xfrm>
            <a:off x="838199" y="68940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4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作品執行</a:t>
            </a:r>
            <a:endParaRPr kumimoji="1" lang="zh-TW" altLang="en-US" sz="2400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984FBA5B-209B-BAE4-9CC9-11FC5FB1A985}"/>
              </a:ext>
            </a:extLst>
          </p:cNvPr>
          <p:cNvSpPr txBox="1"/>
          <p:nvPr/>
        </p:nvSpPr>
        <p:spPr>
          <a:xfrm>
            <a:off x="4554415" y="1767288"/>
            <a:ext cx="2339102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TW" altLang="zh-TW" sz="1400">
                <a:solidFill>
                  <a:schemeClr val="accent2">
                    <a:lumMod val="7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可用圖片、圖表輔助說明。</a:t>
            </a:r>
          </a:p>
          <a:p>
            <a:endParaRPr kumimoji="1" lang="zh-TW" altLang="en-US" sz="1400" dirty="0">
              <a:solidFill>
                <a:schemeClr val="accent2">
                  <a:lumMod val="7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2918988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線接點 7">
            <a:extLst>
              <a:ext uri="{FF2B5EF4-FFF2-40B4-BE49-F238E27FC236}">
                <a16:creationId xmlns:a16="http://schemas.microsoft.com/office/drawing/2014/main" id="{419E449B-7B36-1489-C1D6-6B4E20131527}"/>
              </a:ext>
            </a:extLst>
          </p:cNvPr>
          <p:cNvCxnSpPr>
            <a:cxnSpLocks/>
          </p:cNvCxnSpPr>
          <p:nvPr/>
        </p:nvCxnSpPr>
        <p:spPr>
          <a:xfrm>
            <a:off x="838199" y="1348154"/>
            <a:ext cx="10515601" cy="0"/>
          </a:xfrm>
          <a:prstGeom prst="line">
            <a:avLst/>
          </a:prstGeom>
          <a:ln w="12700">
            <a:solidFill>
              <a:schemeClr val="bg1">
                <a:lumMod val="65000"/>
                <a:alpha val="9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字方塊 1">
            <a:extLst>
              <a:ext uri="{FF2B5EF4-FFF2-40B4-BE49-F238E27FC236}">
                <a16:creationId xmlns:a16="http://schemas.microsoft.com/office/drawing/2014/main" id="{ADA43303-99B5-2B6B-C6AC-F140112DB466}"/>
              </a:ext>
            </a:extLst>
          </p:cNvPr>
          <p:cNvSpPr txBox="1"/>
          <p:nvPr/>
        </p:nvSpPr>
        <p:spPr>
          <a:xfrm>
            <a:off x="838199" y="68940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4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作品成效</a:t>
            </a:r>
            <a:endParaRPr kumimoji="1" lang="zh-TW" altLang="en-US" sz="2400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AA9E26A2-B3A2-1E75-7534-24B08636E48E}"/>
              </a:ext>
            </a:extLst>
          </p:cNvPr>
          <p:cNvSpPr txBox="1"/>
          <p:nvPr/>
        </p:nvSpPr>
        <p:spPr>
          <a:xfrm>
            <a:off x="1142999" y="2629038"/>
            <a:ext cx="4673074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TW" altLang="zh-TW" sz="1400">
                <a:solidFill>
                  <a:schemeClr val="accent2">
                    <a:lumMod val="7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請注意：避免揭露機密數字。可用圖片、圖表輔助說明。</a:t>
            </a:r>
          </a:p>
          <a:p>
            <a:endParaRPr kumimoji="1" lang="zh-TW" altLang="en-US" sz="1400" dirty="0">
              <a:solidFill>
                <a:schemeClr val="accent2">
                  <a:lumMod val="7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58BDBFE5-FE49-1EF9-0C6E-1837C062A1AA}"/>
              </a:ext>
            </a:extLst>
          </p:cNvPr>
          <p:cNvSpPr txBox="1"/>
          <p:nvPr/>
        </p:nvSpPr>
        <p:spPr>
          <a:xfrm>
            <a:off x="838199" y="1742320"/>
            <a:ext cx="10515601" cy="872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TW" altLang="en-US" dirty="0"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請描述參賽作品所達成的轉換價值，可提供具體數據，或是其轉化的價值</a:t>
            </a:r>
            <a:br>
              <a:rPr lang="zh-TW" altLang="en-US" dirty="0"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lang="zh-TW" altLang="en-US" dirty="0"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價值包括但不限於商業價值、行業價值、社會價值等：</a:t>
            </a:r>
          </a:p>
        </p:txBody>
      </p:sp>
    </p:spTree>
    <p:extLst>
      <p:ext uri="{BB962C8B-B14F-4D97-AF65-F5344CB8AC3E}">
        <p14:creationId xmlns:p14="http://schemas.microsoft.com/office/powerpoint/2010/main" val="37558322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3483</TotalTime>
  <Words>194</Words>
  <Application>Microsoft Macintosh PowerPoint</Application>
  <PresentationFormat>寬螢幕</PresentationFormat>
  <Paragraphs>27</Paragraphs>
  <Slides>10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10</vt:i4>
      </vt:variant>
    </vt:vector>
  </HeadingPairs>
  <TitlesOfParts>
    <vt:vector size="17" baseType="lpstr">
      <vt:lpstr>微軟正黑體</vt:lpstr>
      <vt:lpstr>微軟正黑體</vt:lpstr>
      <vt:lpstr>PingFang TC</vt:lpstr>
      <vt:lpstr>Arial</vt:lpstr>
      <vt:lpstr>Calibri</vt:lpstr>
      <vt:lpstr>Calibri Light</vt:lpstr>
      <vt:lpstr>Office Theme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報獎說明</dc:title>
  <dc:creator>Hung, Meng-Yi</dc:creator>
  <cp:lastModifiedBy>Yu Winnie</cp:lastModifiedBy>
  <cp:revision>10</cp:revision>
  <dcterms:created xsi:type="dcterms:W3CDTF">2023-05-10T08:04:43Z</dcterms:created>
  <dcterms:modified xsi:type="dcterms:W3CDTF">2026-06-17T03:36:46Z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defa4170-0d19-0005-0004-bc88714345d2_Enabled">
    <vt:lpwstr>true</vt:lpwstr>
  </property>
  <property fmtid="{D5CDD505-2E9C-101B-9397-08002B2CF9AE}" pid="3" name="MSIP_Label_defa4170-0d19-0005-0004-bc88714345d2_SetDate">
    <vt:lpwstr>2025-05-15T08:22:08Z</vt:lpwstr>
  </property>
  <property fmtid="{D5CDD505-2E9C-101B-9397-08002B2CF9AE}" pid="4" name="MSIP_Label_defa4170-0d19-0005-0004-bc88714345d2_Method">
    <vt:lpwstr>Standard</vt:lpwstr>
  </property>
  <property fmtid="{D5CDD505-2E9C-101B-9397-08002B2CF9AE}" pid="5" name="MSIP_Label_defa4170-0d19-0005-0004-bc88714345d2_Name">
    <vt:lpwstr>defa4170-0d19-0005-0004-bc88714345d2</vt:lpwstr>
  </property>
  <property fmtid="{D5CDD505-2E9C-101B-9397-08002B2CF9AE}" pid="6" name="MSIP_Label_defa4170-0d19-0005-0004-bc88714345d2_SiteId">
    <vt:lpwstr>d8c9785c-7bbf-4b6c-bf29-15e4982bfb86</vt:lpwstr>
  </property>
  <property fmtid="{D5CDD505-2E9C-101B-9397-08002B2CF9AE}" pid="7" name="MSIP_Label_defa4170-0d19-0005-0004-bc88714345d2_ActionId">
    <vt:lpwstr>c0a1a784-63c7-4fc3-b0cd-b1c747da9c78</vt:lpwstr>
  </property>
  <property fmtid="{D5CDD505-2E9C-101B-9397-08002B2CF9AE}" pid="8" name="MSIP_Label_defa4170-0d19-0005-0004-bc88714345d2_ContentBits">
    <vt:lpwstr>0</vt:lpwstr>
  </property>
  <property fmtid="{D5CDD505-2E9C-101B-9397-08002B2CF9AE}" pid="9" name="MSIP_Label_defa4170-0d19-0005-0004-bc88714345d2_Tag">
    <vt:lpwstr>50, 3, 0, 1</vt:lpwstr>
  </property>
</Properties>
</file>